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handoutMasterIdLst>
    <p:handoutMasterId r:id="rId11"/>
  </p:handoutMasterIdLst>
  <p:sldIdLst>
    <p:sldId id="477" r:id="rId5"/>
    <p:sldId id="259" r:id="rId6"/>
    <p:sldId id="282" r:id="rId7"/>
    <p:sldId id="478" r:id="rId8"/>
    <p:sldId id="479" r:id="rId9"/>
    <p:sldId id="480" r:id="rId10"/>
  </p:sldIdLst>
  <p:sldSz cx="9144000" cy="6858000" type="screen4x3"/>
  <p:notesSz cx="6799263" cy="9929813"/>
  <p:defaultTextStyle>
    <a:defPPr>
      <a:defRPr lang="sv-SE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262" autoAdjust="0"/>
    <p:restoredTop sz="94660"/>
  </p:normalViewPr>
  <p:slideViewPr>
    <p:cSldViewPr snapToGrid="0">
      <p:cViewPr varScale="1">
        <p:scale>
          <a:sx n="88" d="100"/>
          <a:sy n="88" d="100"/>
        </p:scale>
        <p:origin x="380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4%202025\resultatarket2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4%202025\resultatarket2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4%202025\resultatarket2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PC\Teams\4CG%20Industry%20Statistics\Shared%20Documents\SE\Branschrapportering\K&#246;k\Analys\Kv%204%202025\resultatarket2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TMF!$BV$10:$CD$10</c:f>
              <c:numCache>
                <c:formatCode>#,##0</c:formatCode>
                <c:ptCount val="9"/>
                <c:pt idx="0">
                  <c:v>36707</c:v>
                </c:pt>
                <c:pt idx="1">
                  <c:v>33182</c:v>
                </c:pt>
                <c:pt idx="2">
                  <c:v>31615</c:v>
                </c:pt>
                <c:pt idx="3">
                  <c:v>23618</c:v>
                </c:pt>
                <c:pt idx="4">
                  <c:v>25968</c:v>
                </c:pt>
                <c:pt idx="5">
                  <c:v>29050</c:v>
                </c:pt>
                <c:pt idx="6">
                  <c:v>32468</c:v>
                </c:pt>
                <c:pt idx="7">
                  <c:v>22596</c:v>
                </c:pt>
                <c:pt idx="8">
                  <c:v>25417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D4-4C87-AA33-9402BAE1928B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TMF!$BV$11:$CD$11</c:f>
              <c:numCache>
                <c:formatCode>#,##0</c:formatCode>
                <c:ptCount val="9"/>
                <c:pt idx="0">
                  <c:v>224880.96074685405</c:v>
                </c:pt>
                <c:pt idx="1">
                  <c:v>223280.71020011257</c:v>
                </c:pt>
                <c:pt idx="2">
                  <c:v>206522.40936733558</c:v>
                </c:pt>
                <c:pt idx="3">
                  <c:v>155375.4258267557</c:v>
                </c:pt>
                <c:pt idx="4">
                  <c:v>179889.35899742192</c:v>
                </c:pt>
                <c:pt idx="5">
                  <c:v>180981.64980857458</c:v>
                </c:pt>
                <c:pt idx="6">
                  <c:v>164220.53658348016</c:v>
                </c:pt>
                <c:pt idx="7">
                  <c:v>137708</c:v>
                </c:pt>
                <c:pt idx="8">
                  <c:v>183164.39167632774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D4-4C87-AA33-9402BAE1928B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TMF!$BV$12:$CD$12</c:f>
              <c:numCache>
                <c:formatCode>#,##0</c:formatCode>
                <c:ptCount val="9"/>
                <c:pt idx="0">
                  <c:v>274127.44508588302</c:v>
                </c:pt>
                <c:pt idx="1">
                  <c:v>254810.07608577429</c:v>
                </c:pt>
                <c:pt idx="2">
                  <c:v>297352.48319570289</c:v>
                </c:pt>
                <c:pt idx="3">
                  <c:v>263086.13674355566</c:v>
                </c:pt>
                <c:pt idx="4">
                  <c:v>294168.44439145603</c:v>
                </c:pt>
                <c:pt idx="5">
                  <c:v>266255.39892740309</c:v>
                </c:pt>
                <c:pt idx="6">
                  <c:v>312112.66369652702</c:v>
                </c:pt>
                <c:pt idx="7">
                  <c:v>259533</c:v>
                </c:pt>
                <c:pt idx="8">
                  <c:v>347511.08041289105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D4-4C87-AA33-9402BAE192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416732096"/>
        <c:axId val="1"/>
      </c:barChart>
      <c:catAx>
        <c:axId val="4167320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416732096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9.0794584529073942E-3"/>
          <c:y val="0.87471341146624015"/>
          <c:w val="0.98835816729134529"/>
          <c:h val="9.7747437739948317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TMF!$B$21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TMF!$G$21:$N$21</c:f>
              <c:numCache>
                <c:formatCode>#,##0</c:formatCode>
                <c:ptCount val="8"/>
                <c:pt idx="0">
                  <c:v>239364</c:v>
                </c:pt>
                <c:pt idx="1">
                  <c:v>222437</c:v>
                </c:pt>
                <c:pt idx="2">
                  <c:v>241018</c:v>
                </c:pt>
                <c:pt idx="3">
                  <c:v>279059</c:v>
                </c:pt>
                <c:pt idx="4">
                  <c:v>278907</c:v>
                </c:pt>
                <c:pt idx="5">
                  <c:v>199255</c:v>
                </c:pt>
                <c:pt idx="6">
                  <c:v>114383</c:v>
                </c:pt>
                <c:pt idx="7">
                  <c:v>109531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50-43B3-83E9-B9AE3AB949AA}"/>
            </c:ext>
          </c:extLst>
        </c:ser>
        <c:ser>
          <c:idx val="1"/>
          <c:order val="1"/>
          <c:tx>
            <c:strRef>
              <c:f>TMF!$B$22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TMF!$G$22:$N$22</c:f>
              <c:numCache>
                <c:formatCode>#,##0</c:formatCode>
                <c:ptCount val="8"/>
                <c:pt idx="0">
                  <c:v>1268101.4800732937</c:v>
                </c:pt>
                <c:pt idx="1">
                  <c:v>1194102</c:v>
                </c:pt>
                <c:pt idx="2">
                  <c:v>1129566</c:v>
                </c:pt>
                <c:pt idx="3">
                  <c:v>1131239.0030396222</c:v>
                </c:pt>
                <c:pt idx="4">
                  <c:v>1165777</c:v>
                </c:pt>
                <c:pt idx="5">
                  <c:v>1051734.089596529</c:v>
                </c:pt>
                <c:pt idx="6">
                  <c:v>765067.90439162578</c:v>
                </c:pt>
                <c:pt idx="7">
                  <c:v>666074.57806838257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50-43B3-83E9-B9AE3AB949AA}"/>
            </c:ext>
          </c:extLst>
        </c:ser>
        <c:ser>
          <c:idx val="2"/>
          <c:order val="2"/>
          <c:tx>
            <c:strRef>
              <c:f>TMF!$B$23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TMF!$G$23:$N$23</c:f>
              <c:numCache>
                <c:formatCode>#,##0</c:formatCode>
                <c:ptCount val="8"/>
                <c:pt idx="0">
                  <c:v>1656446.5641677058</c:v>
                </c:pt>
                <c:pt idx="1">
                  <c:v>1629986.4002895984</c:v>
                </c:pt>
                <c:pt idx="2">
                  <c:v>1660815</c:v>
                </c:pt>
                <c:pt idx="3">
                  <c:v>1665316.8414433792</c:v>
                </c:pt>
                <c:pt idx="4">
                  <c:v>1470760</c:v>
                </c:pt>
                <c:pt idx="5">
                  <c:v>1150455.856196872</c:v>
                </c:pt>
                <c:pt idx="6">
                  <c:v>1109417.140416489</c:v>
                </c:pt>
                <c:pt idx="7">
                  <c:v>1185412.1430368212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50-43B3-83E9-B9AE3AB949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1358880"/>
        <c:axId val="1"/>
      </c:barChart>
      <c:catAx>
        <c:axId val="71358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135888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30091744368529805"/>
          <c:y val="0.90478968801580217"/>
          <c:w val="0.39171151757781242"/>
          <c:h val="6.5164921395134856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925762571787584"/>
          <c:y val="8.0645288314781238E-2"/>
          <c:w val="0.80656440010457164"/>
          <c:h val="0.6486634821394505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TMF!$B$10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TMF!$BV$36:$CD$36</c:f>
              <c:numCache>
                <c:formatCode>#,##0</c:formatCode>
                <c:ptCount val="9"/>
                <c:pt idx="0">
                  <c:v>107098.99400000001</c:v>
                </c:pt>
                <c:pt idx="1">
                  <c:v>97982.808000000005</c:v>
                </c:pt>
                <c:pt idx="2">
                  <c:v>90452.68</c:v>
                </c:pt>
                <c:pt idx="3">
                  <c:v>66240.038</c:v>
                </c:pt>
                <c:pt idx="4">
                  <c:v>77440.372000000003</c:v>
                </c:pt>
                <c:pt idx="5">
                  <c:v>85461.574999999997</c:v>
                </c:pt>
                <c:pt idx="6">
                  <c:v>104792.18700000001</c:v>
                </c:pt>
                <c:pt idx="7">
                  <c:v>71545.960000000006</c:v>
                </c:pt>
                <c:pt idx="8">
                  <c:v>81951.748999999996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9C-40B8-801B-060D62ACDA9E}"/>
            </c:ext>
          </c:extLst>
        </c:ser>
        <c:ser>
          <c:idx val="1"/>
          <c:order val="1"/>
          <c:tx>
            <c:strRef>
              <c:f>TMF!$B$11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TMF!$BV$37:$CD$37</c:f>
              <c:numCache>
                <c:formatCode>#,##0</c:formatCode>
                <c:ptCount val="9"/>
                <c:pt idx="0">
                  <c:v>481109.82580102328</c:v>
                </c:pt>
                <c:pt idx="1">
                  <c:v>464319.49884298537</c:v>
                </c:pt>
                <c:pt idx="2">
                  <c:v>436622.58749724948</c:v>
                </c:pt>
                <c:pt idx="3">
                  <c:v>290220.83435415034</c:v>
                </c:pt>
                <c:pt idx="4">
                  <c:v>362035.75301836571</c:v>
                </c:pt>
                <c:pt idx="5">
                  <c:v>349318.37385552929</c:v>
                </c:pt>
                <c:pt idx="6">
                  <c:v>364680.11289217317</c:v>
                </c:pt>
                <c:pt idx="7">
                  <c:v>295503.217</c:v>
                </c:pt>
                <c:pt idx="8">
                  <c:v>390725.95822705986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9C-40B8-801B-060D62ACDA9E}"/>
            </c:ext>
          </c:extLst>
        </c:ser>
        <c:ser>
          <c:idx val="2"/>
          <c:order val="2"/>
          <c:tx>
            <c:strRef>
              <c:f>TMF!$B$12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TMF!$BV$1:$CD$1</c:f>
              <c:strCache>
                <c:ptCount val="9"/>
                <c:pt idx="0">
                  <c:v>Kv.4 23</c:v>
                </c:pt>
                <c:pt idx="1">
                  <c:v>Kv.1 24</c:v>
                </c:pt>
                <c:pt idx="2">
                  <c:v>Kv.2 24</c:v>
                </c:pt>
                <c:pt idx="3">
                  <c:v>Kv.3 24</c:v>
                </c:pt>
                <c:pt idx="4">
                  <c:v>Kv.4 24</c:v>
                </c:pt>
                <c:pt idx="5">
                  <c:v>Kv.1 25</c:v>
                </c:pt>
                <c:pt idx="6">
                  <c:v>Kv.2 25</c:v>
                </c:pt>
                <c:pt idx="7">
                  <c:v>Kv.3 25</c:v>
                </c:pt>
                <c:pt idx="8">
                  <c:v>Kv.4 25</c:v>
                </c:pt>
              </c:strCache>
            </c:strRef>
          </c:cat>
          <c:val>
            <c:numRef>
              <c:f>TMF!$BV$38:$CD$38</c:f>
              <c:numCache>
                <c:formatCode>#,##0</c:formatCode>
                <c:ptCount val="9"/>
                <c:pt idx="0">
                  <c:v>722814.93170261162</c:v>
                </c:pt>
                <c:pt idx="1">
                  <c:v>650240.22750137607</c:v>
                </c:pt>
                <c:pt idx="2">
                  <c:v>764432.55109708454</c:v>
                </c:pt>
                <c:pt idx="3">
                  <c:v>623177.89388207172</c:v>
                </c:pt>
                <c:pt idx="4">
                  <c:v>757267.82563597639</c:v>
                </c:pt>
                <c:pt idx="5">
                  <c:v>736830.60037555057</c:v>
                </c:pt>
                <c:pt idx="6">
                  <c:v>864580.66414232657</c:v>
                </c:pt>
                <c:pt idx="7">
                  <c:v>652187.73199999996</c:v>
                </c:pt>
                <c:pt idx="8">
                  <c:v>919076.07436828467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49C-40B8-801B-060D62ACDA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148379088"/>
        <c:axId val="1"/>
      </c:barChart>
      <c:catAx>
        <c:axId val="1483790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48379088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8980484582284355"/>
          <c:y val="0.90526549565919645"/>
          <c:w val="0.41089685217919197"/>
          <c:h val="6.4840164210242968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5397923875432526"/>
          <c:y val="8.4142660746171952E-2"/>
          <c:w val="0.78987687764464576"/>
          <c:h val="0.6487452654425154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TMF!$B$47</c:f>
              <c:strCache>
                <c:ptCount val="1"/>
                <c:pt idx="0">
                  <c:v>  småhustillv.</c:v>
                </c:pt>
              </c:strCache>
            </c:strRef>
          </c:tx>
          <c:spPr>
            <a:gradFill rotWithShape="0">
              <a:gsLst>
                <a:gs pos="0">
                  <a:srgbClr val="000080">
                    <a:gamma/>
                    <a:shade val="72941"/>
                    <a:invGamma/>
                  </a:srgbClr>
                </a:gs>
                <a:gs pos="50000">
                  <a:srgbClr val="000080"/>
                </a:gs>
                <a:gs pos="100000">
                  <a:srgbClr val="000080">
                    <a:gamma/>
                    <a:shade val="72941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TMF!$G$47:$N$47</c:f>
              <c:numCache>
                <c:formatCode>#,##0</c:formatCode>
                <c:ptCount val="8"/>
                <c:pt idx="0">
                  <c:v>455490.54800000001</c:v>
                </c:pt>
                <c:pt idx="1">
                  <c:v>427198.50800000003</c:v>
                </c:pt>
                <c:pt idx="2">
                  <c:v>479594.39199999999</c:v>
                </c:pt>
                <c:pt idx="3">
                  <c:v>585582.86300000001</c:v>
                </c:pt>
                <c:pt idx="4">
                  <c:v>687278.71</c:v>
                </c:pt>
                <c:pt idx="5">
                  <c:v>550927.73099999991</c:v>
                </c:pt>
                <c:pt idx="6">
                  <c:v>332115.89800000004</c:v>
                </c:pt>
                <c:pt idx="7">
                  <c:v>343751.47100000002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5-4AE8-8504-AD75B8D5AD11}"/>
            </c:ext>
          </c:extLst>
        </c:ser>
        <c:ser>
          <c:idx val="1"/>
          <c:order val="1"/>
          <c:tx>
            <c:strRef>
              <c:f>TMF!$B$48</c:f>
              <c:strCache>
                <c:ptCount val="1"/>
                <c:pt idx="0">
                  <c:v>  Objekt</c:v>
                </c:pt>
              </c:strCache>
            </c:strRef>
          </c:tx>
          <c:spPr>
            <a:gradFill rotWithShape="0">
              <a:gsLst>
                <a:gs pos="0">
                  <a:srgbClr val="9999FF">
                    <a:gamma/>
                    <a:shade val="46275"/>
                    <a:invGamma/>
                  </a:srgbClr>
                </a:gs>
                <a:gs pos="50000">
                  <a:srgbClr val="9999FF"/>
                </a:gs>
                <a:gs pos="100000">
                  <a:srgbClr val="9999FF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TMF!$G$48:$N$48</c:f>
              <c:numCache>
                <c:formatCode>#,##0</c:formatCode>
                <c:ptCount val="8"/>
                <c:pt idx="0">
                  <c:v>1903117.0645473655</c:v>
                </c:pt>
                <c:pt idx="1">
                  <c:v>1889658.8890000002</c:v>
                </c:pt>
                <c:pt idx="2">
                  <c:v>1826274.3149999999</c:v>
                </c:pt>
                <c:pt idx="3">
                  <c:v>1902813.9718707018</c:v>
                </c:pt>
                <c:pt idx="4">
                  <c:v>2262065.7370000002</c:v>
                </c:pt>
                <c:pt idx="5">
                  <c:v>2216028.7842622902</c:v>
                </c:pt>
                <c:pt idx="6">
                  <c:v>1553198.6737127509</c:v>
                </c:pt>
                <c:pt idx="7">
                  <c:v>1400227.6619747623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095-4AE8-8504-AD75B8D5AD11}"/>
            </c:ext>
          </c:extLst>
        </c:ser>
        <c:ser>
          <c:idx val="2"/>
          <c:order val="2"/>
          <c:tx>
            <c:strRef>
              <c:f>TMF!$B$49</c:f>
              <c:strCache>
                <c:ptCount val="1"/>
                <c:pt idx="0">
                  <c:v>  Konsument</c:v>
                </c:pt>
              </c:strCache>
            </c:strRef>
          </c:tx>
          <c:spPr>
            <a:gradFill rotWithShape="0">
              <a:gsLst>
                <a:gs pos="0">
                  <a:srgbClr val="CCCCFF">
                    <a:gamma/>
                    <a:tint val="60392"/>
                    <a:invGamma/>
                  </a:srgbClr>
                </a:gs>
                <a:gs pos="50000">
                  <a:srgbClr val="CCCCFF"/>
                </a:gs>
                <a:gs pos="100000">
                  <a:srgbClr val="CCCCFF">
                    <a:gamma/>
                    <a:tint val="60392"/>
                    <a:invGamma/>
                  </a:srgbClr>
                </a:gs>
              </a:gsLst>
              <a:lin ang="0" scaled="1"/>
            </a:gradFill>
            <a:ln w="25400">
              <a:noFill/>
            </a:ln>
          </c:spPr>
          <c:invertIfNegative val="0"/>
          <c:cat>
            <c:strRef>
              <c:f>TMF!$G$2:$N$2</c:f>
              <c:strCache>
                <c:ptCount val="8"/>
                <c:pt idx="0">
                  <c:v>kv1-4 2018</c:v>
                </c:pt>
                <c:pt idx="1">
                  <c:v>kv1-4 2019</c:v>
                </c:pt>
                <c:pt idx="2">
                  <c:v>kv1-4 2020</c:v>
                </c:pt>
                <c:pt idx="3">
                  <c:v>kv1-4 2021</c:v>
                </c:pt>
                <c:pt idx="4">
                  <c:v>kv1-4 2022</c:v>
                </c:pt>
                <c:pt idx="5">
                  <c:v>kv1-4 2023</c:v>
                </c:pt>
                <c:pt idx="6">
                  <c:v>kv1-4 2024</c:v>
                </c:pt>
                <c:pt idx="7">
                  <c:v>kv1-4 2025</c:v>
                </c:pt>
              </c:strCache>
            </c:strRef>
          </c:cat>
          <c:val>
            <c:numRef>
              <c:f>TMF!$G$49:$N$49</c:f>
              <c:numCache>
                <c:formatCode>#,##0</c:formatCode>
                <c:ptCount val="8"/>
                <c:pt idx="0">
                  <c:v>2875498.5404490652</c:v>
                </c:pt>
                <c:pt idx="1">
                  <c:v>2918248.2118237843</c:v>
                </c:pt>
                <c:pt idx="2">
                  <c:v>3080470.6815088838</c:v>
                </c:pt>
                <c:pt idx="3">
                  <c:v>3428960.9371316629</c:v>
                </c:pt>
                <c:pt idx="4">
                  <c:v>3396587.8059999999</c:v>
                </c:pt>
                <c:pt idx="5">
                  <c:v>2866789.3524384024</c:v>
                </c:pt>
                <c:pt idx="6">
                  <c:v>2795118.4981165091</c:v>
                </c:pt>
                <c:pt idx="7">
                  <c:v>3172675.0708861616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095-4AE8-8504-AD75B8D5AD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overlap val="100"/>
        <c:axId val="71359840"/>
        <c:axId val="1"/>
      </c:barChart>
      <c:catAx>
        <c:axId val="71359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1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numFmt formatCode="#,##0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sv-SE"/>
          </a:p>
        </c:txPr>
        <c:crossAx val="71359840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0.29962042682407891"/>
          <c:y val="0.90478952020457604"/>
          <c:w val="0.39171151757781247"/>
          <c:h val="6.5165070947108439E-2"/>
        </c:manualLayout>
      </c:layout>
      <c:overlay val="0"/>
      <c:spPr>
        <a:solidFill>
          <a:srgbClr val="FFFFFF"/>
        </a:solidFill>
        <a:ln w="25400">
          <a:noFill/>
        </a:ln>
      </c:spPr>
      <c:txPr>
        <a:bodyPr/>
        <a:lstStyle/>
        <a:p>
          <a:pPr>
            <a:defRPr sz="100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sv-SE"/>
        </a:p>
      </c:txPr>
    </c:legend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sv-S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BC52FC-FE2F-4CD1-A80C-E0790D066BC1}" type="datetimeFigureOut">
              <a:rPr lang="sv-SE" smtClean="0"/>
              <a:t>2026-02-19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E7584B-C56B-42A5-9B02-987089138AB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5199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ktangel 7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9" name="Rak 8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>
            <a:off x="1603375" y="4564063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603710" y="2822033"/>
            <a:ext cx="6726577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603709" y="4704280"/>
            <a:ext cx="6726579" cy="1352360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1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603710" y="4031778"/>
            <a:ext cx="3289668" cy="417386"/>
          </a:xfrm>
        </p:spPr>
        <p:txBody>
          <a:bodyPr>
            <a:normAutofit/>
          </a:bodyPr>
          <a:lstStyle>
            <a:lvl1pPr marL="0" indent="0">
              <a:buNone/>
              <a:defRPr sz="10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0"/>
          </p:nvPr>
        </p:nvSpPr>
        <p:spPr>
          <a:xfrm>
            <a:off x="5040618" y="4031778"/>
            <a:ext cx="3289669" cy="417386"/>
          </a:xfrm>
        </p:spPr>
        <p:txBody>
          <a:bodyPr>
            <a:normAutofit/>
          </a:bodyPr>
          <a:lstStyle>
            <a:lvl1pPr marL="0" indent="0">
              <a:buNone/>
              <a:defRPr sz="1000" b="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text 3"/>
          <p:cNvSpPr>
            <a:spLocks noGrp="1"/>
          </p:cNvSpPr>
          <p:nvPr>
            <p:ph type="body" sz="half" idx="11"/>
          </p:nvPr>
        </p:nvSpPr>
        <p:spPr>
          <a:xfrm>
            <a:off x="1603710" y="2644748"/>
            <a:ext cx="672657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78365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7726998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0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68892D33-CE01-4875-9E80-CFC4402A2305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31FB0B97-F7EF-4B36-96A1-AD6F2C0E125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1620639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7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ak 10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Rak 11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innehåll 2"/>
          <p:cNvSpPr>
            <a:spLocks noGrp="1"/>
          </p:cNvSpPr>
          <p:nvPr>
            <p:ph idx="1"/>
          </p:nvPr>
        </p:nvSpPr>
        <p:spPr>
          <a:xfrm>
            <a:off x="959802" y="2092960"/>
            <a:ext cx="3729220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5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9" name="Platshållare för innehåll 2"/>
          <p:cNvSpPr>
            <a:spLocks noGrp="1"/>
          </p:cNvSpPr>
          <p:nvPr>
            <p:ph idx="14"/>
          </p:nvPr>
        </p:nvSpPr>
        <p:spPr>
          <a:xfrm>
            <a:off x="4957664" y="2092960"/>
            <a:ext cx="3729136" cy="3809683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3" name="Platshållare för datum 3"/>
          <p:cNvSpPr>
            <a:spLocks noGrp="1"/>
          </p:cNvSpPr>
          <p:nvPr>
            <p:ph type="dt" sz="half" idx="15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14" name="Platshållare för sidfot 4"/>
          <p:cNvSpPr>
            <a:spLocks noGrp="1"/>
          </p:cNvSpPr>
          <p:nvPr>
            <p:ph type="ftr" sz="quarter" idx="16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6" name="Platshållare för bildnummer 5"/>
          <p:cNvSpPr>
            <a:spLocks noGrp="1"/>
          </p:cNvSpPr>
          <p:nvPr>
            <p:ph type="sldNum" sz="quarter" idx="17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B8050853-53E0-4368-9256-35CF48CBAF13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4039599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6" descr="Prognoscentret-logo-color-100m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5" y="542925"/>
            <a:ext cx="4284663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cxnSp>
        <p:nvCxnSpPr>
          <p:cNvPr id="6" name="Rak 5"/>
          <p:cNvCxnSpPr/>
          <p:nvPr/>
        </p:nvCxnSpPr>
        <p:spPr>
          <a:xfrm>
            <a:off x="1603375" y="3933825"/>
            <a:ext cx="6726238" cy="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ak 6"/>
          <p:cNvCxnSpPr/>
          <p:nvPr/>
        </p:nvCxnSpPr>
        <p:spPr>
          <a:xfrm>
            <a:off x="1603375" y="3119438"/>
            <a:ext cx="6726238" cy="0"/>
          </a:xfrm>
          <a:prstGeom prst="line">
            <a:avLst/>
          </a:prstGeom>
          <a:ln w="57150" cmpd="sng">
            <a:solidFill>
              <a:schemeClr val="accent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Rubrik 1"/>
          <p:cNvSpPr>
            <a:spLocks noGrp="1"/>
          </p:cNvSpPr>
          <p:nvPr>
            <p:ph type="ctrTitle"/>
          </p:nvPr>
        </p:nvSpPr>
        <p:spPr>
          <a:xfrm>
            <a:off x="1603710" y="3268051"/>
            <a:ext cx="6726577" cy="554423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0" name="Underrubrik 2"/>
          <p:cNvSpPr>
            <a:spLocks noGrp="1"/>
          </p:cNvSpPr>
          <p:nvPr>
            <p:ph type="subTitle" idx="1"/>
          </p:nvPr>
        </p:nvSpPr>
        <p:spPr>
          <a:xfrm>
            <a:off x="1603709" y="4044840"/>
            <a:ext cx="6726579" cy="934878"/>
          </a:xfrm>
        </p:spPr>
        <p:txBody>
          <a:bodyPr>
            <a:normAutofit/>
          </a:bodyPr>
          <a:lstStyle>
            <a:lvl1pPr marL="0" indent="0" algn="l">
              <a:buNone/>
              <a:defRPr sz="1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96305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5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959802" y="940118"/>
            <a:ext cx="7726998" cy="100044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3" name="Platshållare för text 3"/>
          <p:cNvSpPr>
            <a:spLocks noGrp="1"/>
          </p:cNvSpPr>
          <p:nvPr>
            <p:ph type="body" sz="half" idx="13"/>
          </p:nvPr>
        </p:nvSpPr>
        <p:spPr>
          <a:xfrm>
            <a:off x="959802" y="516348"/>
            <a:ext cx="7726998" cy="310817"/>
          </a:xfrm>
        </p:spPr>
        <p:txBody>
          <a:bodyPr>
            <a:normAutofit/>
          </a:bodyPr>
          <a:lstStyle>
            <a:lvl1pPr marL="0" indent="0">
              <a:buNone/>
              <a:defRPr sz="1200" b="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BCBBEE5-ED4F-4BD4-B9D5-19EB1E371903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8AA6F4EA-C484-4BAC-A71F-BE71AFE3C1E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3073801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Rak 9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1196766"/>
            <a:ext cx="2505711" cy="726810"/>
          </a:xfrm>
        </p:spPr>
        <p:txBody>
          <a:bodyPr anchor="t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2" y="2027176"/>
            <a:ext cx="2505711" cy="4098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9" name="Platshållare för innehåll 2"/>
          <p:cNvSpPr>
            <a:spLocks noGrp="1"/>
          </p:cNvSpPr>
          <p:nvPr>
            <p:ph idx="13"/>
          </p:nvPr>
        </p:nvSpPr>
        <p:spPr>
          <a:xfrm>
            <a:off x="3575050" y="1196766"/>
            <a:ext cx="5111750" cy="4929397"/>
          </a:xfrm>
        </p:spPr>
        <p:txBody>
          <a:bodyPr/>
          <a:lstStyle>
            <a:lvl1pPr marL="254000" indent="-254000">
              <a:buClr>
                <a:schemeClr val="accent1"/>
              </a:buClr>
              <a:defRPr/>
            </a:lvl1pPr>
            <a:lvl2pPr marL="536575" indent="-268288" defTabSz="536575">
              <a:buClr>
                <a:schemeClr val="accent1"/>
              </a:buClr>
              <a:defRPr/>
            </a:lvl2pPr>
            <a:lvl3pPr marL="715963" indent="-179388">
              <a:buClr>
                <a:schemeClr val="accent1"/>
              </a:buClr>
              <a:defRPr/>
            </a:lvl3pPr>
            <a:lvl4pPr marL="965200" indent="-231775" defTabSz="528638">
              <a:buClr>
                <a:schemeClr val="accent1"/>
              </a:buClr>
              <a:defRPr/>
            </a:lvl4pPr>
            <a:lvl5pPr marL="1162050" indent="-193675">
              <a:buClr>
                <a:schemeClr val="accent1"/>
              </a:buClr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1" name="Platshållare för datum 3"/>
          <p:cNvSpPr>
            <a:spLocks noGrp="1"/>
          </p:cNvSpPr>
          <p:nvPr>
            <p:ph type="dt" sz="half" idx="14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10110CCF-880B-44A0-850A-33155AD63002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12" name="Platshållare för sidfot 4"/>
          <p:cNvSpPr>
            <a:spLocks noGrp="1"/>
          </p:cNvSpPr>
          <p:nvPr>
            <p:ph type="ftr" sz="quarter" idx="15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3" name="Platshållare för bildnummer 5"/>
          <p:cNvSpPr>
            <a:spLocks noGrp="1"/>
          </p:cNvSpPr>
          <p:nvPr>
            <p:ph type="sldNum" sz="quarter" idx="16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CCA3E9A4-BAAD-4F73-8BE1-13063FB3BAFC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84405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6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Rak 6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Rak 7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ak 8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59802" y="4800600"/>
            <a:ext cx="77269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59801" y="1017657"/>
            <a:ext cx="7726997" cy="370991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59801" y="5432466"/>
            <a:ext cx="7726996" cy="7223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10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E6E48A04-E835-44BB-95B3-3C28C02D39B8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11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12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0863DDB1-9F85-40AF-89BD-AA1361272F96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62076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0" y="0"/>
            <a:ext cx="9144000" cy="107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/>
          </a:p>
        </p:txBody>
      </p:sp>
      <p:pic>
        <p:nvPicPr>
          <p:cNvPr id="3" name="Bildobjekt 7" descr="Prognoscentret-symbol-colo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0" y="344488"/>
            <a:ext cx="604838" cy="60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" name="Rak 3"/>
          <p:cNvCxnSpPr/>
          <p:nvPr/>
        </p:nvCxnSpPr>
        <p:spPr>
          <a:xfrm>
            <a:off x="96043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Rak 4"/>
          <p:cNvCxnSpPr/>
          <p:nvPr/>
        </p:nvCxnSpPr>
        <p:spPr>
          <a:xfrm>
            <a:off x="2808288" y="6445250"/>
            <a:ext cx="0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Rak 5"/>
          <p:cNvCxnSpPr/>
          <p:nvPr/>
        </p:nvCxnSpPr>
        <p:spPr>
          <a:xfrm flipH="1">
            <a:off x="8355013" y="6445250"/>
            <a:ext cx="4762" cy="412750"/>
          </a:xfrm>
          <a:prstGeom prst="line">
            <a:avLst/>
          </a:prstGeom>
          <a:ln>
            <a:solidFill>
              <a:schemeClr val="bg2">
                <a:lumMod val="8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2852738" y="6391275"/>
            <a:ext cx="1390650" cy="254000"/>
          </a:xfrm>
        </p:spPr>
        <p:txBody>
          <a:bodyPr/>
          <a:lstStyle>
            <a:lvl1pPr>
              <a:defRPr b="1">
                <a:solidFill>
                  <a:srgbClr val="7F7F7F"/>
                </a:solidFill>
              </a:defRPr>
            </a:lvl1pPr>
          </a:lstStyle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8FE68A8A-259A-4B0D-83C1-13F593308B83}" type="datetime1">
              <a:rPr lang="sv-SE" altLang="sv-SE" b="0"/>
              <a:pPr/>
              <a:t>2026-02-19</a:t>
            </a:fld>
            <a:endParaRPr lang="sv-SE" altLang="sv-SE" b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95363" y="6391275"/>
            <a:ext cx="1685925" cy="254000"/>
          </a:xfrm>
        </p:spPr>
        <p:txBody>
          <a:bodyPr/>
          <a:lstStyle>
            <a:lvl1pPr algn="l">
              <a:defRPr sz="900" b="1" dirty="0" smtClean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9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8355013" y="6391275"/>
            <a:ext cx="457200" cy="254000"/>
          </a:xfrm>
        </p:spPr>
        <p:txBody>
          <a:bodyPr/>
          <a:lstStyle>
            <a:lvl1pPr algn="l">
              <a:defRPr>
                <a:solidFill>
                  <a:srgbClr val="7F7F7F"/>
                </a:solidFill>
              </a:defRPr>
            </a:lvl1pPr>
          </a:lstStyle>
          <a:p>
            <a:fld id="{D30811DA-8E69-4541-B462-E198B21B083D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530476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7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6C5294C-10E9-407B-8AE0-B57D186EDC27}" type="datetime1">
              <a:rPr lang="sv-SE" altLang="sv-SE"/>
              <a:pPr/>
              <a:t>2026-02-19</a:t>
            </a:fld>
            <a:endParaRPr lang="sv-SE" alt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900">
                <a:solidFill>
                  <a:srgbClr val="8F92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9405AD5-AE79-485F-93E7-AD902B97DC9C}" type="slidenum">
              <a:rPr lang="sv-SE" altLang="sv-SE"/>
              <a:pPr/>
              <a:t>‹#›</a:t>
            </a:fld>
            <a:endParaRPr lang="sv-SE" alt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</p:sldLayoutIdLst>
  <p:hf hd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 Black"/>
          <a:ea typeface="MS PGothic" panose="020B0600070205080204" pitchFamily="34" charset="-128"/>
          <a:cs typeface="Arial Black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 Black" panose="020B0A0402010202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/>
          <a:ea typeface="MS PGothic" panose="020B0600070205080204" pitchFamily="34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dirty="0"/>
              <a:t>Branschrapportering</a:t>
            </a:r>
            <a:br>
              <a:rPr lang="sv-SE" dirty="0"/>
            </a:br>
            <a:r>
              <a:rPr lang="sv-SE" sz="1600" dirty="0"/>
              <a:t>Kök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half" idx="10"/>
          </p:nvPr>
        </p:nvSpPr>
        <p:spPr>
          <a:xfrm>
            <a:off x="1677329" y="3999760"/>
            <a:ext cx="3289669" cy="417386"/>
          </a:xfrm>
        </p:spPr>
        <p:txBody>
          <a:bodyPr/>
          <a:lstStyle/>
          <a:p>
            <a:r>
              <a:rPr lang="sv-SE" dirty="0"/>
              <a:t>Stockholm Feb 2026</a:t>
            </a:r>
          </a:p>
        </p:txBody>
      </p:sp>
    </p:spTree>
    <p:extLst>
      <p:ext uri="{BB962C8B-B14F-4D97-AF65-F5344CB8AC3E}">
        <p14:creationId xmlns:p14="http://schemas.microsoft.com/office/powerpoint/2010/main" val="4081550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56615" y="621941"/>
            <a:ext cx="7726998" cy="1000442"/>
          </a:xfrm>
        </p:spPr>
        <p:txBody>
          <a:bodyPr>
            <a:normAutofit/>
          </a:bodyPr>
          <a:lstStyle/>
          <a:p>
            <a:r>
              <a:rPr lang="sv-SE" sz="2400" dirty="0"/>
              <a:t>Om Rapporteringen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idx="14"/>
          </p:nvPr>
        </p:nvSpPr>
        <p:spPr>
          <a:xfrm>
            <a:off x="828806" y="1499273"/>
            <a:ext cx="3414582" cy="2321474"/>
          </a:xfrm>
        </p:spPr>
        <p:txBody>
          <a:bodyPr/>
          <a:lstStyle/>
          <a:p>
            <a:pPr marL="0" indent="0">
              <a:buNone/>
            </a:pPr>
            <a:r>
              <a:rPr lang="sv-SE" dirty="0">
                <a:solidFill>
                  <a:schemeClr val="accent1"/>
                </a:solidFill>
              </a:rPr>
              <a:t>Metod</a:t>
            </a:r>
          </a:p>
          <a:p>
            <a:pPr marL="0" indent="0">
              <a:buNone/>
            </a:pPr>
            <a:r>
              <a:rPr lang="sv-SE" sz="1100" dirty="0"/>
              <a:t>Prognoscentret AB skall insamla försäljningsstatistik av kök. Kvartalsvis skall köksaktörer rapportera senaste kvartalets försäljning av kök på den svenska marknaden till Prognoscentret AB. </a:t>
            </a:r>
          </a:p>
          <a:p>
            <a:pPr marL="0" indent="0">
              <a:buNone/>
            </a:pPr>
            <a:r>
              <a:rPr lang="sv-SE" sz="1100" dirty="0"/>
              <a:t>Analys och rapportering kommer att göras av Prognoscentret som en neutral part. Allt kommer att ske konfidentiellt där Prognoscentret garanterar att ingen utomstående får insyn i de enskilda företagens inrapporterade försäljningsvärden. Prognoscentret kommer till varje företag att rapportera deras försäljning i förhållande till branschens (dvs alla medverkande företag). </a:t>
            </a:r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2026-02-19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2</a:t>
            </a:fld>
            <a:endParaRPr lang="sv-SE" altLang="sv-SE"/>
          </a:p>
        </p:txBody>
      </p:sp>
      <p:sp>
        <p:nvSpPr>
          <p:cNvPr id="11" name="Platshållare för innehåll 4">
            <a:extLst>
              <a:ext uri="{FF2B5EF4-FFF2-40B4-BE49-F238E27FC236}">
                <a16:creationId xmlns:a16="http://schemas.microsoft.com/office/drawing/2014/main" id="{65505F1D-006B-4090-ADF4-8D806527DA9F}"/>
              </a:ext>
            </a:extLst>
          </p:cNvPr>
          <p:cNvSpPr txBox="1">
            <a:spLocks/>
          </p:cNvSpPr>
          <p:nvPr/>
        </p:nvSpPr>
        <p:spPr bwMode="auto">
          <a:xfrm>
            <a:off x="828806" y="4192912"/>
            <a:ext cx="3743194" cy="2321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Medverkande företag</a:t>
            </a:r>
          </a:p>
          <a:p>
            <a:pPr marL="0" indent="0">
              <a:buNone/>
            </a:pPr>
            <a:r>
              <a:rPr lang="sv-SE" sz="1100" dirty="0"/>
              <a:t>HTH Kök, Kvänum Kök, Lidhults Kök, Nobia Sverige </a:t>
            </a:r>
            <a:r>
              <a:rPr lang="sv-SE" sz="1100" dirty="0" err="1"/>
              <a:t>Modexa</a:t>
            </a:r>
            <a:r>
              <a:rPr lang="sv-SE" sz="1100" dirty="0"/>
              <a:t> Scandinavian </a:t>
            </a:r>
            <a:r>
              <a:rPr lang="sv-SE" sz="1100" dirty="0" err="1"/>
              <a:t>Kitchen</a:t>
            </a:r>
            <a:r>
              <a:rPr lang="sv-SE" sz="1100" dirty="0"/>
              <a:t>, Smedstorps snickeri Vedum Kök AB, IKEA, Ballingslöv, Kvik, </a:t>
            </a:r>
            <a:r>
              <a:rPr lang="sv-SE" sz="1100" dirty="0" err="1"/>
              <a:t>Epoq</a:t>
            </a:r>
            <a:r>
              <a:rPr lang="sv-SE" sz="1100" dirty="0"/>
              <a:t> Kungsäter kök, </a:t>
            </a:r>
            <a:r>
              <a:rPr lang="sv-SE" sz="1100" dirty="0" err="1"/>
              <a:t>Härjedals</a:t>
            </a:r>
            <a:r>
              <a:rPr lang="sv-SE" sz="1100" dirty="0"/>
              <a:t> Kök, Storsjö Kök, Puustelli, </a:t>
            </a:r>
            <a:r>
              <a:rPr lang="sv-SE" sz="1100" dirty="0" err="1"/>
              <a:t>Noblessa</a:t>
            </a:r>
            <a:r>
              <a:rPr lang="sv-SE" sz="1100"/>
              <a:t>, Elon.</a:t>
            </a:r>
            <a:r>
              <a:rPr lang="sv-SE" sz="1100" dirty="0"/>
              <a:t> 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i="1" dirty="0"/>
              <a:t>* </a:t>
            </a:r>
            <a:r>
              <a:rPr lang="sv-SE" sz="1100" i="1" dirty="0" err="1"/>
              <a:t>Modexa</a:t>
            </a:r>
            <a:r>
              <a:rPr lang="sv-SE" sz="1100" i="1" dirty="0"/>
              <a:t>, Härjedalsk ök och Kvänum rapporterar ej in antal stommar, utan enbart värdet på köket</a:t>
            </a:r>
          </a:p>
        </p:txBody>
      </p:sp>
      <p:sp>
        <p:nvSpPr>
          <p:cNvPr id="12" name="Platshållare för innehåll 4">
            <a:extLst>
              <a:ext uri="{FF2B5EF4-FFF2-40B4-BE49-F238E27FC236}">
                <a16:creationId xmlns:a16="http://schemas.microsoft.com/office/drawing/2014/main" id="{82C3C771-8303-42CE-8492-CCDA48E27CB8}"/>
              </a:ext>
            </a:extLst>
          </p:cNvPr>
          <p:cNvSpPr txBox="1">
            <a:spLocks/>
          </p:cNvSpPr>
          <p:nvPr/>
        </p:nvSpPr>
        <p:spPr bwMode="auto">
          <a:xfrm>
            <a:off x="4868228" y="1499273"/>
            <a:ext cx="3743194" cy="4736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1pPr>
            <a:lvl2pPr marL="536575" indent="-268288" algn="l" defTabSz="5365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2pPr>
            <a:lvl3pPr marL="715963" indent="-179388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3pPr>
            <a:lvl4pPr marL="965200" indent="-231775" algn="l" defTabSz="528638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4pPr>
            <a:lvl5pPr marL="1162050" indent="-193675" algn="l" defTabSz="457200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/>
                <a:ea typeface="MS PGothic" panose="020B0600070205080204" pitchFamily="34" charset="-128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dirty="0">
                <a:solidFill>
                  <a:schemeClr val="accent1"/>
                </a:solidFill>
              </a:rPr>
              <a:t>Mätvärden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Småhus: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>
              <a:buFontTx/>
              <a:buChar char="-"/>
            </a:pPr>
            <a:endParaRPr lang="sv-SE" sz="1100" i="1" dirty="0"/>
          </a:p>
          <a:p>
            <a:pPr marL="0" indent="0">
              <a:buNone/>
            </a:pPr>
            <a:r>
              <a:rPr lang="sv-SE" sz="1100" b="1" dirty="0"/>
              <a:t>Objekt: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 marL="0" indent="0">
              <a:buNone/>
            </a:pPr>
            <a:r>
              <a:rPr lang="sv-SE" sz="1100" b="1" dirty="0"/>
              <a:t>Konsument:</a:t>
            </a:r>
          </a:p>
          <a:p>
            <a:pPr marL="0" indent="0">
              <a:buNone/>
            </a:pPr>
            <a:r>
              <a:rPr lang="sv-SE" sz="1100" dirty="0"/>
              <a:t>- Antal skåpenheter. ”stommar”</a:t>
            </a:r>
          </a:p>
          <a:p>
            <a:pPr marL="0" indent="0">
              <a:buNone/>
            </a:pPr>
            <a:r>
              <a:rPr lang="sv-SE" sz="1100" dirty="0"/>
              <a:t>- Leveransvärdet, ex moms. Det kompletta köket (inkl bänkskivor, blandare, diskbänkar, belysning). Ej vitvaror, montering och frakt samt eventuellt andra tilläggstjänster.</a:t>
            </a:r>
          </a:p>
          <a:p>
            <a:pPr marL="0" indent="0">
              <a:buNone/>
            </a:pPr>
            <a:r>
              <a:rPr lang="sv-SE" sz="1100" dirty="0"/>
              <a:t>- Leveransvärdet exkluderar handelsmarginal, ex moms. Det kompletta köket (inkl bänkskivor, blandare, diskbänkar, belysning och vitvaror). Ej montering och frakt samt eventuellt andra tilläggstjänster.</a:t>
            </a:r>
          </a:p>
          <a:p>
            <a:pPr marL="0" indent="0">
              <a:buNone/>
            </a:pPr>
            <a:endParaRPr lang="sv-SE" sz="1100" dirty="0"/>
          </a:p>
          <a:p>
            <a:pPr>
              <a:buFontTx/>
              <a:buChar char="-"/>
            </a:pPr>
            <a:endParaRPr lang="sv-SE" sz="1100" i="1" dirty="0"/>
          </a:p>
        </p:txBody>
      </p:sp>
    </p:spTree>
    <p:extLst>
      <p:ext uri="{BB962C8B-B14F-4D97-AF65-F5344CB8AC3E}">
        <p14:creationId xmlns:p14="http://schemas.microsoft.com/office/powerpoint/2010/main" val="251397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2026-02-19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3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- antal stommar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6930FA1F-2321-70E7-9367-A22FAAE8900B}"/>
              </a:ext>
            </a:extLst>
          </p:cNvPr>
          <p:cNvGraphicFramePr>
            <a:graphicFrameLocks/>
          </p:cNvGraphicFramePr>
          <p:nvPr/>
        </p:nvGraphicFramePr>
        <p:xfrm>
          <a:off x="1634490" y="1947998"/>
          <a:ext cx="5875020" cy="2962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F1BDC4D1-3782-1EEC-6839-FB605D469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014" y="5413423"/>
            <a:ext cx="7798201" cy="692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965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2026-02-19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4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- antal stommar</a:t>
            </a:r>
          </a:p>
        </p:txBody>
      </p:sp>
      <p:graphicFrame>
        <p:nvGraphicFramePr>
          <p:cNvPr id="11" name="Chart 1">
            <a:extLst>
              <a:ext uri="{FF2B5EF4-FFF2-40B4-BE49-F238E27FC236}">
                <a16:creationId xmlns:a16="http://schemas.microsoft.com/office/drawing/2014/main" id="{7B33FBA5-22C6-0D02-C303-AE0E994468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37991064"/>
              </p:ext>
            </p:extLst>
          </p:nvPr>
        </p:nvGraphicFramePr>
        <p:xfrm>
          <a:off x="959802" y="1726187"/>
          <a:ext cx="5875020" cy="2962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Bildobjekt 2">
            <a:extLst>
              <a:ext uri="{FF2B5EF4-FFF2-40B4-BE49-F238E27FC236}">
                <a16:creationId xmlns:a16="http://schemas.microsoft.com/office/drawing/2014/main" id="{48C6A5F7-88EC-3BBF-8F24-27BB5DFC17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0914" y="5239658"/>
            <a:ext cx="8149319" cy="865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893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2026-02-19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5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försäljning – 1000 SEK</a:t>
            </a:r>
          </a:p>
        </p:txBody>
      </p:sp>
      <p:graphicFrame>
        <p:nvGraphicFramePr>
          <p:cNvPr id="2" name="Chart 3">
            <a:extLst>
              <a:ext uri="{FF2B5EF4-FFF2-40B4-BE49-F238E27FC236}">
                <a16:creationId xmlns:a16="http://schemas.microsoft.com/office/drawing/2014/main" id="{8652DDF1-E88A-A0C7-C4C1-68C1E98E6EF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9162415"/>
              </p:ext>
            </p:extLst>
          </p:nvPr>
        </p:nvGraphicFramePr>
        <p:xfrm>
          <a:off x="1771650" y="1942556"/>
          <a:ext cx="5600700" cy="2972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62EB2216-E340-6766-01D1-EDD8EFB8C2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44" y="5254171"/>
            <a:ext cx="8287656" cy="93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4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datum 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r>
              <a:rPr lang="sv-SE" altLang="sv-SE"/>
              <a:t>Datum</a:t>
            </a:r>
            <a:r>
              <a:rPr lang="sv-SE" altLang="sv-SE" b="0"/>
              <a:t> </a:t>
            </a:r>
            <a:fld id="{4897D734-87C7-46EE-B44D-6AF68D6BD20B}" type="datetime1">
              <a:rPr lang="sv-SE" altLang="sv-SE" b="0" smtClean="0"/>
              <a:pPr/>
              <a:t>2026-02-19</a:t>
            </a:fld>
            <a:endParaRPr lang="sv-SE" altLang="sv-SE" b="0"/>
          </a:p>
        </p:txBody>
      </p:sp>
      <p:sp>
        <p:nvSpPr>
          <p:cNvPr id="7" name="Platshållare för sidfot 6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r>
              <a:rPr lang="sv-SE"/>
              <a:t>Prognoscentret AB</a:t>
            </a:r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8050853-53E0-4368-9256-35CF48CBAF13}" type="slidenum">
              <a:rPr lang="sv-SE" altLang="sv-SE" smtClean="0"/>
              <a:pPr/>
              <a:t>6</a:t>
            </a:fld>
            <a:endParaRPr lang="sv-SE" altLang="sv-SE"/>
          </a:p>
        </p:txBody>
      </p:sp>
      <p:sp>
        <p:nvSpPr>
          <p:cNvPr id="14" name="Rubrik 1"/>
          <p:cNvSpPr>
            <a:spLocks noGrp="1"/>
          </p:cNvSpPr>
          <p:nvPr>
            <p:ph type="title"/>
          </p:nvPr>
        </p:nvSpPr>
        <p:spPr>
          <a:xfrm>
            <a:off x="959802" y="752391"/>
            <a:ext cx="7943974" cy="1000442"/>
          </a:xfrm>
        </p:spPr>
        <p:txBody>
          <a:bodyPr>
            <a:normAutofit/>
          </a:bodyPr>
          <a:lstStyle/>
          <a:p>
            <a:r>
              <a:rPr lang="sv-SE" sz="2400" b="1" dirty="0">
                <a:latin typeface="Arial Black" panose="020B0A04020102020204" pitchFamily="34" charset="0"/>
                <a:cs typeface="Arial" panose="020B0604020202020204" pitchFamily="34" charset="0"/>
              </a:rPr>
              <a:t>TOTAL Försäljning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2000" dirty="0">
                <a:latin typeface="Arial" panose="020B0604020202020204" pitchFamily="34" charset="0"/>
                <a:cs typeface="Arial" panose="020B0604020202020204" pitchFamily="34" charset="0"/>
              </a:rPr>
              <a:t>Fakturerad ackumulerad försäljning – 1000 SEK</a:t>
            </a:r>
          </a:p>
        </p:txBody>
      </p:sp>
      <p:graphicFrame>
        <p:nvGraphicFramePr>
          <p:cNvPr id="3" name="Chart 1">
            <a:extLst>
              <a:ext uri="{FF2B5EF4-FFF2-40B4-BE49-F238E27FC236}">
                <a16:creationId xmlns:a16="http://schemas.microsoft.com/office/drawing/2014/main" id="{D0D8C18A-AA86-03D9-D16A-E84E2E1434D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0057662"/>
              </p:ext>
            </p:extLst>
          </p:nvPr>
        </p:nvGraphicFramePr>
        <p:xfrm>
          <a:off x="1305878" y="1658749"/>
          <a:ext cx="5875020" cy="29620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Bildobjekt 3">
            <a:extLst>
              <a:ext uri="{FF2B5EF4-FFF2-40B4-BE49-F238E27FC236}">
                <a16:creationId xmlns:a16="http://schemas.microsoft.com/office/drawing/2014/main" id="{6D207137-41B3-687A-E4CF-F3A5001DE2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258" y="5105169"/>
            <a:ext cx="8642518" cy="100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01631"/>
      </p:ext>
    </p:extLst>
  </p:cSld>
  <p:clrMapOvr>
    <a:masterClrMapping/>
  </p:clrMapOvr>
</p:sld>
</file>

<file path=ppt/theme/theme1.xml><?xml version="1.0" encoding="utf-8"?>
<a:theme xmlns:a="http://schemas.openxmlformats.org/drawingml/2006/main" name="Prognoscentret">
  <a:themeElements>
    <a:clrScheme name="Prognoscentret">
      <a:dk1>
        <a:srgbClr val="333E48"/>
      </a:dk1>
      <a:lt1>
        <a:sysClr val="window" lastClr="FFFFFF"/>
      </a:lt1>
      <a:dk2>
        <a:srgbClr val="333E48"/>
      </a:dk2>
      <a:lt2>
        <a:srgbClr val="FFFFFF"/>
      </a:lt2>
      <a:accent1>
        <a:srgbClr val="D7045A"/>
      </a:accent1>
      <a:accent2>
        <a:srgbClr val="0193D7"/>
      </a:accent2>
      <a:accent3>
        <a:srgbClr val="FF8300"/>
      </a:accent3>
      <a:accent4>
        <a:srgbClr val="00C4B3"/>
      </a:accent4>
      <a:accent5>
        <a:srgbClr val="333E48"/>
      </a:accent5>
      <a:accent6>
        <a:srgbClr val="AA4E9E"/>
      </a:accent6>
      <a:hlink>
        <a:srgbClr val="0193D7"/>
      </a:hlink>
      <a:folHlink>
        <a:srgbClr val="8DCFF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noscentret" id="{02DBC5EF-C397-4055-8FFB-B5BDA8BBC8B3}" vid="{C8FD014E-4684-4DB7-8735-F232E620385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4ac5fd2-8f04-46c6-83b1-447d067c717f" xsi:nil="true"/>
    <lcf76f155ced4ddcb4097134ff3c332f xmlns="73b8d7d9-2868-41e2-880f-9cf9feaa0eb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1DA1313526BE458E789F8A763BD337" ma:contentTypeVersion="13" ma:contentTypeDescription="Create a new document." ma:contentTypeScope="" ma:versionID="25d10b3d86c1836b08ed4553e42213f2">
  <xsd:schema xmlns:xsd="http://www.w3.org/2001/XMLSchema" xmlns:xs="http://www.w3.org/2001/XMLSchema" xmlns:p="http://schemas.microsoft.com/office/2006/metadata/properties" xmlns:ns2="73b8d7d9-2868-41e2-880f-9cf9feaa0ebd" xmlns:ns3="84ac5fd2-8f04-46c6-83b1-447d067c717f" targetNamespace="http://schemas.microsoft.com/office/2006/metadata/properties" ma:root="true" ma:fieldsID="306aef11c7d17311674de29e32df9f19" ns2:_="" ns3:_="">
    <xsd:import namespace="73b8d7d9-2868-41e2-880f-9cf9feaa0ebd"/>
    <xsd:import namespace="84ac5fd2-8f04-46c6-83b1-447d067c71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8d7d9-2868-41e2-880f-9cf9feaa0eb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f08e7c0-3209-4ea9-8375-4d12eb869eb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c5fd2-8f04-46c6-83b1-447d067c717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943605-75b5-49e0-883f-203e0cdc3069}" ma:internalName="TaxCatchAll" ma:showField="CatchAllData" ma:web="84ac5fd2-8f04-46c6-83b1-447d067c71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7282BD3-2147-4ED2-B1DC-7A4724A9512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59435-316A-48C6-8F2D-74D711C74EF7}">
  <ds:schemaRefs>
    <ds:schemaRef ds:uri="84ac5fd2-8f04-46c6-83b1-447d067c717f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73b8d7d9-2868-41e2-880f-9cf9feaa0ebd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6C81085-A525-4BA8-BFE3-EA5E1D9EF6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3b8d7d9-2868-41e2-880f-9cf9feaa0ebd"/>
    <ds:schemaRef ds:uri="84ac5fd2-8f04-46c6-83b1-447d067c71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Prognoscentret</Template>
  <TotalTime>8367</TotalTime>
  <Words>358</Words>
  <Application>Microsoft Office PowerPoint</Application>
  <PresentationFormat>Bildspel på skärmen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10" baseType="lpstr">
      <vt:lpstr>Arial</vt:lpstr>
      <vt:lpstr>Arial Black</vt:lpstr>
      <vt:lpstr>Calibri</vt:lpstr>
      <vt:lpstr>Prognoscentret</vt:lpstr>
      <vt:lpstr>Branschrapportering Kök</vt:lpstr>
      <vt:lpstr>Om Rapporteringen</vt:lpstr>
      <vt:lpstr>TOTAL Försäljning  Fakturerad försäljning - antal stommar</vt:lpstr>
      <vt:lpstr>TOTAL Försäljning  Fakturerad ackumulerad försäljning - antal stommar</vt:lpstr>
      <vt:lpstr>TOTAL Försäljning  Fakturerad försäljning – 1000 SEK</vt:lpstr>
      <vt:lpstr>TOTAL Försäljning  Fakturerad ackumulerad försäljning – 1000 SEK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Framtida marknader!?</dc:title>
  <dc:creator>Ellinor Lindström</dc:creator>
  <cp:lastModifiedBy>Jakob Andrén</cp:lastModifiedBy>
  <cp:revision>264</cp:revision>
  <cp:lastPrinted>2016-06-03T15:33:33Z</cp:lastPrinted>
  <dcterms:created xsi:type="dcterms:W3CDTF">2016-05-31T08:35:20Z</dcterms:created>
  <dcterms:modified xsi:type="dcterms:W3CDTF">2026-02-23T07:39:01Z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0x010100601DA1313526BE458E789F8A763BD337</vt:lpwstr>
  </property>
  <property fmtid="{D5CDD505-2E9C-101B-9397-08002B2CF9AE}" pid="3" name="MediaServiceImageTags">
    <vt:lpwstr/>
  </property>
</Properties>
</file>